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63" r:id="rId2"/>
  </p:sldMasterIdLst>
  <p:notesMasterIdLst>
    <p:notesMasterId r:id="rId25"/>
  </p:notesMasterIdLst>
  <p:handoutMasterIdLst>
    <p:handoutMasterId r:id="rId26"/>
  </p:handoutMasterIdLst>
  <p:sldIdLst>
    <p:sldId id="368" r:id="rId3"/>
    <p:sldId id="369" r:id="rId4"/>
    <p:sldId id="388" r:id="rId5"/>
    <p:sldId id="370" r:id="rId6"/>
    <p:sldId id="371" r:id="rId7"/>
    <p:sldId id="372" r:id="rId8"/>
    <p:sldId id="373" r:id="rId9"/>
    <p:sldId id="391" r:id="rId10"/>
    <p:sldId id="392" r:id="rId11"/>
    <p:sldId id="389" r:id="rId12"/>
    <p:sldId id="375" r:id="rId13"/>
    <p:sldId id="376" r:id="rId14"/>
    <p:sldId id="377" r:id="rId15"/>
    <p:sldId id="378" r:id="rId16"/>
    <p:sldId id="379" r:id="rId17"/>
    <p:sldId id="390" r:id="rId18"/>
    <p:sldId id="381" r:id="rId19"/>
    <p:sldId id="382" r:id="rId20"/>
    <p:sldId id="383" r:id="rId21"/>
    <p:sldId id="384" r:id="rId22"/>
    <p:sldId id="385" r:id="rId23"/>
    <p:sldId id="386" r:id="rId24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1594" y="-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r>
              <a:rPr lang="en-US"/>
              <a:t>David M. Rocke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421AEF41-E704-498B-9323-A4032FDB1C60}" type="datetime1">
              <a:rPr lang="en-US"/>
              <a:pPr/>
              <a:t>1/28/2014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r>
              <a:rPr lang="en-US"/>
              <a:t>Sources of Variation in Microarray Data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8DD6627B-858F-4D33-91A4-0F6E84794C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1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AEC70060-6DE1-431F-9796-E6007F3BD3CE}" type="datetime1">
              <a:rPr lang="en-US"/>
              <a:pPr/>
              <a:t>1/28/2014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BFB9B0A0-2966-43CF-B795-69498D0785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5492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F7026CE-DD1E-4520-86C2-5F9051C51619}" type="datetime1">
              <a:rPr lang="en-US"/>
              <a:pPr/>
              <a:t>1/28/2014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9B8A2-FD8F-4064-8A56-8408812F35A4}" type="slidenum">
              <a:rPr lang="en-US"/>
              <a:pPr/>
              <a:t>3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4C5719B-A429-4BFB-9C5D-E2115A63FD0F}" type="datetime1">
              <a:rPr lang="en-US"/>
              <a:pPr/>
              <a:t>1/28/2014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74D34-5A7C-4D64-9C49-5967B9F1C8D0}" type="slidenum">
              <a:rPr lang="en-US"/>
              <a:pPr/>
              <a:t>4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247EC42-3221-498A-97BB-E3869C0F1FE2}" type="datetime1">
              <a:rPr lang="en-US"/>
              <a:pPr/>
              <a:t>1/28/2014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352FF-FD0A-4F8F-8EAD-7DCC10F104FE}" type="slidenum">
              <a:rPr lang="en-US"/>
              <a:pPr/>
              <a:t>5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93CD92C-8049-44F4-8923-88680429D783}" type="datetime1">
              <a:rPr lang="en-US"/>
              <a:pPr/>
              <a:t>1/28/2014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879BE6-A175-4CDE-9FC9-562868EA9D4E}" type="slidenum">
              <a:rPr lang="en-US"/>
              <a:pPr/>
              <a:t>6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885E279-7F34-4DA2-AF98-2D0B368EBED1}" type="datetime1">
              <a:rPr lang="en-US"/>
              <a:pPr/>
              <a:t>1/28/2014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C8CE1E-93B5-4641-AE72-7FA42C69872E}" type="slidenum">
              <a:rPr lang="en-US"/>
              <a:pPr/>
              <a:t>7</a:t>
            </a:fld>
            <a:endParaRPr lang="en-US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F5C5352-F7B7-470F-9267-E158042A4F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4C9E4-2378-411A-AB3E-0D9F409DAF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EB7B9-2F63-4F8C-A17E-857C5D498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3622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8D642CF-B953-4202-B823-59473F43A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C5352-F7B7-470F-9267-E158042A4F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3118-333F-4C3E-AB1A-B352D1BB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B8B0-AE6B-4FAB-8184-EC4585D16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3A4C-6419-44FC-989A-ABF4BAF7A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7B2B-072E-4B93-98D5-9EAE16DCD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E82A-6B0F-46E4-9F97-2FCEF5425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08FF-CE31-41C6-AC7D-8AFD2D698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63118-333F-4C3E-AB1A-B352D1BBBE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168D0-3046-4CD9-ADF3-CE462D870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222218-ECEC-4167-B89B-C568740D20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C9E4-2378-411A-AB3E-0D9F409DA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B7B9-2F63-4F8C-A17E-857C5D498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CB8B0-AE6B-4FAB-8184-EC4585D164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93A4C-6419-44FC-989A-ABF4BAF7A9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97B2B-072E-4B93-98D5-9EAE16DCDE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3E82A-6B0F-46E4-9F97-2FCEF5425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808FF-CE31-41C6-AC7D-8AFD2D6980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168D0-3046-4CD9-ADF3-CE462D870C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22218-ECEC-4167-B89B-C568740D20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362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415D4C-CB17-42D2-8F4C-ED9726E330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415D4C-CB17-42D2-8F4C-ED9726E330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standard deviation of measurements at low level for a  method for detecting benzene in blood is 52 </a:t>
            </a:r>
            <a:r>
              <a:rPr lang="en-US" dirty="0" err="1" smtClean="0"/>
              <a:t>ng</a:t>
            </a:r>
            <a:r>
              <a:rPr lang="en-US" dirty="0" smtClean="0"/>
              <a:t>/L.</a:t>
            </a:r>
          </a:p>
          <a:p>
            <a:pPr lvl="1"/>
            <a:r>
              <a:rPr lang="en-US" dirty="0" smtClean="0"/>
              <a:t>What is the Critical Level if we use a 1% probability criterion? </a:t>
            </a:r>
          </a:p>
          <a:p>
            <a:pPr lvl="1"/>
            <a:r>
              <a:rPr lang="en-US" dirty="0" smtClean="0"/>
              <a:t>What is the Minimum Detectable Value?</a:t>
            </a:r>
          </a:p>
          <a:p>
            <a:pPr lvl="1"/>
            <a:r>
              <a:rPr lang="en-US" dirty="0" smtClean="0"/>
              <a:t>If we can use 52 </a:t>
            </a:r>
            <a:r>
              <a:rPr lang="en-US" dirty="0" err="1" smtClean="0"/>
              <a:t>ng</a:t>
            </a:r>
            <a:r>
              <a:rPr lang="en-US" dirty="0" smtClean="0"/>
              <a:t>/L as the standard deviation, what is a 95% confidence interval for the true concentration if the measured concentration is 175 </a:t>
            </a:r>
            <a:r>
              <a:rPr lang="en-US" dirty="0" err="1" smtClean="0"/>
              <a:t>ng</a:t>
            </a:r>
            <a:r>
              <a:rPr lang="en-US" dirty="0" smtClean="0"/>
              <a:t>/L?</a:t>
            </a:r>
          </a:p>
          <a:p>
            <a:pPr lvl="1"/>
            <a:r>
              <a:rPr lang="en-US" dirty="0" smtClean="0"/>
              <a:t>If the CV at high levels is 12%, about what is the standard deviation at high levels for the natural log measured concentration? Find a 95% confidence interval for the concentration if the measured concentration is 1850 </a:t>
            </a:r>
            <a:r>
              <a:rPr lang="en-US" dirty="0" err="1" smtClean="0"/>
              <a:t>ng</a:t>
            </a:r>
            <a:r>
              <a:rPr lang="en-US" dirty="0" smtClean="0"/>
              <a:t>/L?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3118-333F-4C3E-AB1A-B352D1BBBE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70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file hiv.csv contains data on an HIV PCR assay calibration. These are dilutions of ten samples at 15 copy </a:t>
            </a:r>
            <a:r>
              <a:rPr lang="en-US" dirty="0"/>
              <a:t>numbers from 25 to </a:t>
            </a:r>
            <a:r>
              <a:rPr lang="en-US" dirty="0" smtClean="0"/>
              <a:t>20,000,000.</a:t>
            </a:r>
          </a:p>
          <a:p>
            <a:r>
              <a:rPr lang="en-US" dirty="0" smtClean="0"/>
              <a:t>In theory, the Ct value (Target in the data set) should be linear in log copy number. Fit the calibration line and look at plots to examine the assumptions of linear regression.</a:t>
            </a:r>
          </a:p>
          <a:p>
            <a:r>
              <a:rPr lang="en-US" dirty="0"/>
              <a:t>What is the estimated copy number </a:t>
            </a:r>
            <a:r>
              <a:rPr lang="en-US" dirty="0" smtClean="0"/>
              <a:t>for an unknown if Ct = 25?</a:t>
            </a:r>
          </a:p>
          <a:p>
            <a:r>
              <a:rPr lang="en-US" dirty="0" smtClean="0"/>
              <a:t>The column QS is the Ct value for an in-tube standard. Consider calibrating Ct(Target) – Ct(Standard) instead. Does this work better or not? What is a good criterion?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5FF0-3579-4FC2-BB38-2EC5DED3B71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28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5FF0-3579-4FC2-BB38-2EC5DED3B71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1098352"/>
            <a:ext cx="783740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hiv.lm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&lt;- lm(Target ~ log(Nominal),data=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hiv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&gt; summary(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hiv.lm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Call: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lm(formula = Target ~ log(Nominal), data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hiv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Residuals: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Min      1Q  Median      3Q     Max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-9.7150 -0.4416 -0.1037  0.3057  8.6227 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Coefficients: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  Estimate Std. Error t value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(&gt;|t|) 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(Intercept)  38.930434   0.061413   633.9   &lt;2e-16 ***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log(Nominal) -1.385832   0.005831  -237.7   &lt;2e-16 ***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---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Signif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. codes:  0 ‘***’ 0.001 ‘**’ 0.01 ‘*’ 0.05 ‘.’ 0.1 ‘ ’ 1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Residual standard error: 0.8828 on 878 degrees of freedom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Multiple R-squared:  0.9847,    Adjusted R-squared:  0.9847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F-statistic: 5.649e+04 on 1 and 878 DF,  p-value: &lt; 2.2e-16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897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5FF0-3579-4FC2-BB38-2EC5DED3B71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1391658"/>
            <a:ext cx="684354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anova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hiv.lm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Analysis of Variance Table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Response: Target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Sum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Sq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Mean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Sq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 value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(&gt;F)   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log(Nominal)   1  44026   44026   56489 &lt; 2.2e-16 ***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Residuals    878    684       1                     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---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Signif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. codes:  0 ‘***’ 0.001 ‘**’ 0.01 ‘*’ 0.05 ‘.’ 0.1 ‘ ’ 1</a:t>
            </a:r>
          </a:p>
        </p:txBody>
      </p:sp>
    </p:spTree>
    <p:extLst>
      <p:ext uri="{BB962C8B-B14F-4D97-AF65-F5344CB8AC3E}">
        <p14:creationId xmlns:p14="http://schemas.microsoft.com/office/powerpoint/2010/main" val="2962866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1473-0313-4C9F-A03D-730206DAF45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400800" cy="639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210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 Results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Variance is not constant, being higher at higher Ct levels.</a:t>
            </a:r>
          </a:p>
          <a:p>
            <a:r>
              <a:rPr lang="en-US" dirty="0" smtClean="0"/>
              <a:t>Adding the standard helps unless copy number is very high (more than 1 million)</a:t>
            </a:r>
          </a:p>
          <a:p>
            <a:r>
              <a:rPr lang="en-US" dirty="0" smtClean="0"/>
              <a:t>Using the Target ~ regression, a Ct value of 25 corresponds to a log copy number of</a:t>
            </a:r>
          </a:p>
          <a:p>
            <a:pPr marL="0" indent="0">
              <a:buNone/>
            </a:pPr>
            <a:r>
              <a:rPr lang="en-US" dirty="0" smtClean="0"/>
              <a:t>	(25 − 38.93)/(− 1.386) = 10.05</a:t>
            </a:r>
          </a:p>
          <a:p>
            <a:pPr marL="0" indent="0">
              <a:buNone/>
            </a:pPr>
            <a:r>
              <a:rPr lang="en-US" dirty="0" smtClean="0"/>
              <a:t>	Copy number = </a:t>
            </a:r>
            <a:r>
              <a:rPr lang="en-US" dirty="0" err="1" smtClean="0"/>
              <a:t>exp</a:t>
            </a:r>
            <a:r>
              <a:rPr lang="en-US" dirty="0" smtClean="0"/>
              <a:t>(10.05) = 23,167</a:t>
            </a:r>
          </a:p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1473-0313-4C9F-A03D-730206DAF45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5FF0-3579-4FC2-BB38-2EC5DED3B711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00800" cy="639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400800" y="985897"/>
            <a:ext cx="258436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SD ratio</a:t>
            </a:r>
          </a:p>
          <a:p>
            <a:r>
              <a:rPr lang="en-US" sz="2400" dirty="0" smtClean="0"/>
              <a:t>Target ~</a:t>
            </a:r>
          </a:p>
          <a:p>
            <a:r>
              <a:rPr lang="en-US" sz="2400" dirty="0" err="1"/>
              <a:t>v</a:t>
            </a:r>
            <a:r>
              <a:rPr lang="en-US" sz="2400" dirty="0" err="1" smtClean="0"/>
              <a:t>s</a:t>
            </a:r>
            <a:endParaRPr lang="en-US" sz="2400" dirty="0" smtClean="0"/>
          </a:p>
          <a:p>
            <a:r>
              <a:rPr lang="en-US" sz="2400" dirty="0" smtClean="0"/>
              <a:t>Target – QS ~</a:t>
            </a:r>
          </a:p>
          <a:p>
            <a:endParaRPr lang="en-US" sz="2400" dirty="0"/>
          </a:p>
          <a:p>
            <a:r>
              <a:rPr lang="en-US" sz="2400" dirty="0" smtClean="0"/>
              <a:t>Use of standard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s better when copy</a:t>
            </a:r>
          </a:p>
          <a:p>
            <a:r>
              <a:rPr lang="en-US" sz="2400" dirty="0"/>
              <a:t>n</a:t>
            </a:r>
            <a:r>
              <a:rPr lang="en-US" sz="2400" dirty="0" smtClean="0"/>
              <a:t>umber &gt; 100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nd less than</a:t>
            </a:r>
          </a:p>
          <a:p>
            <a:r>
              <a:rPr lang="en-US" sz="2400" dirty="0" smtClean="0"/>
              <a:t>5 million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7029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file AD-Luminex.csv contains </a:t>
            </a:r>
            <a:r>
              <a:rPr lang="en-US" dirty="0" err="1" smtClean="0"/>
              <a:t>Luminex</a:t>
            </a:r>
            <a:r>
              <a:rPr lang="en-US" dirty="0" smtClean="0"/>
              <a:t> protein assays for 124 proteins on 104 patients who are either AD (Alzheimer's Disease, OD (other dementia) or NDC (non-demented controls). </a:t>
            </a:r>
          </a:p>
          <a:p>
            <a:r>
              <a:rPr lang="en-US" dirty="0" smtClean="0"/>
              <a:t>See if the measured levels of </a:t>
            </a:r>
            <a:r>
              <a:rPr lang="en-US" dirty="0" err="1" smtClean="0"/>
              <a:t>ApoE</a:t>
            </a:r>
            <a:r>
              <a:rPr lang="en-US" dirty="0" smtClean="0"/>
              <a:t> are associated with diagnosis.</a:t>
            </a:r>
          </a:p>
          <a:p>
            <a:r>
              <a:rPr lang="en-US" dirty="0" smtClean="0"/>
              <a:t>See if the measured levels of IL.1beta are associated with diagnosis.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5FF0-3579-4FC2-BB38-2EC5DED3B71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4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5FF0-3579-4FC2-BB38-2EC5DED3B71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295400"/>
            <a:ext cx="783740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&lt;- read.csv("AD-Luminex.csv")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anova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(lm(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ApoE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~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Diagnosis,data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ad.data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Analysis of Variance Table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Response: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ApoE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Sum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Mean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 value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(&gt;F)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Diagnosis   2   877.9  438.93  3.3662 0.03844 *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Residuals 101 13169.8  130.39               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---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Signif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. codes:  0 ‘***’ 0.001 ‘**’ 0.01 ‘*’ 0.05 ‘.’ 0.1 ‘ ’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anova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(lm(log(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ApoE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~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Diagnosis,data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ad.data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Analysis of Variance Table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Response: log(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ApoE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Sum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Mean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 value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(&gt;F)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Diagnosis   2  3.1377 1.56885  6.1503 0.003016 **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Residuals 101 25.7636 0.25508                 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---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Signif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. codes:  0 ‘***’ 0.001 ‘**’ 0.01 ‘*’ 0.05 ‘.’ 0.1 ‘ ’ 1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329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5FF0-3579-4FC2-BB38-2EC5DED3B71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295400"/>
            <a:ext cx="7837402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anova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(lm(IL.1beta ~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Diagnosis,data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ad.data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Analysis of Variance Table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Response: IL.1beta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Sum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Mean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 value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(&gt;F)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Diagnosis   2  15.20  7.5992  1.0918 0.3395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Residuals 101 702.97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6.9601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anova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(lm(log(IL.1beta) ~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Diagnosis,data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ad.data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Analysis of Variance Table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Response: log(IL.1beta)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Sum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Mean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 value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(&gt;F)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Diagnosis   2  1.861 0.93033  2.5717 0.0814 .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Residuals 101 36.538 0.36176              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---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Signif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. codes:  0 ‘***’ 0.001 ‘**’ 0.01 ‘*’ 0.05 ‘.’ 0.1 ‘ ’ 1</a:t>
            </a:r>
          </a:p>
        </p:txBody>
      </p:sp>
    </p:spTree>
    <p:extLst>
      <p:ext uri="{BB962C8B-B14F-4D97-AF65-F5344CB8AC3E}">
        <p14:creationId xmlns:p14="http://schemas.microsoft.com/office/powerpoint/2010/main" val="2001084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1473-0313-4C9F-A03D-730206DAF45D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400800" cy="639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225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3118-333F-4C3E-AB1A-B352D1BBBE3D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586426"/>
              </p:ext>
            </p:extLst>
          </p:nvPr>
        </p:nvGraphicFramePr>
        <p:xfrm>
          <a:off x="228599" y="838200"/>
          <a:ext cx="6939887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4305240" imgH="3403440" progId="Equation.DSMT4">
                  <p:embed/>
                </p:oleObj>
              </mc:Choice>
              <mc:Fallback>
                <p:oleObj name="Equation" r:id="rId3" imgW="4305240" imgH="340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599" y="838200"/>
                        <a:ext cx="6939887" cy="548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1182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1473-0313-4C9F-A03D-730206DAF45D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400800" cy="639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477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1473-0313-4C9F-A03D-730206DAF45D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400800" cy="639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7492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1473-0313-4C9F-A03D-730206DAF45D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400800" cy="639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788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Download data on measurement of zinc in water by ICP/MS (“</a:t>
            </a:r>
            <a:r>
              <a:rPr lang="en-US" sz="2800" dirty="0" smtClean="0"/>
              <a:t>Zinc.csv”). Use read.csv() to load.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Conduct a regression analysis in which you predict peak area from concentration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Which of the usual regression assumptions appears to be satisfied and which do not?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would the estimated concentration be if the peak area of a new sample was 1850?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From the blanks part of the data, how big should a result be to indicate the presence of zinc with some degree of certainty</a:t>
            </a:r>
            <a:r>
              <a:rPr lang="en-US" sz="2800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Try using weighted least squares for a better estimate of the calibration curve. Does it seem to make a difference?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4702-33DB-4F89-A893-B902CCB34B26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8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B138-69EE-4B54-89A5-8E87A0484C4F}" type="slidenum">
              <a:rPr lang="en-US"/>
              <a:pPr/>
              <a:t>4</a:t>
            </a:fld>
            <a:endParaRPr lang="en-US"/>
          </a:p>
        </p:txBody>
      </p:sp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-9446" y="1029355"/>
            <a:ext cx="9144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dirty="0" smtClean="0">
                <a:latin typeface="Courier New" pitchFamily="49" charset="0"/>
              </a:rPr>
              <a:t>zinc &lt;- read.csv("zinc.csv")</a:t>
            </a:r>
          </a:p>
          <a:p>
            <a:r>
              <a:rPr lang="en-US" sz="1200" dirty="0" smtClean="0">
                <a:latin typeface="Courier New" pitchFamily="49" charset="0"/>
              </a:rPr>
              <a:t>&gt; names(zinc)</a:t>
            </a:r>
          </a:p>
          <a:p>
            <a:r>
              <a:rPr lang="en-US" sz="1200" dirty="0" smtClean="0">
                <a:latin typeface="Courier New" pitchFamily="49" charset="0"/>
              </a:rPr>
              <a:t>[1] "Concentration" "</a:t>
            </a:r>
            <a:r>
              <a:rPr lang="en-US" sz="1200" dirty="0" err="1" smtClean="0">
                <a:latin typeface="Courier New" pitchFamily="49" charset="0"/>
              </a:rPr>
              <a:t>Peak.Area</a:t>
            </a:r>
            <a:r>
              <a:rPr lang="en-US" sz="1200" dirty="0" smtClean="0">
                <a:latin typeface="Courier New" pitchFamily="49" charset="0"/>
              </a:rPr>
              <a:t>"    </a:t>
            </a:r>
          </a:p>
          <a:p>
            <a:r>
              <a:rPr lang="en-US" sz="1200" dirty="0" smtClean="0">
                <a:latin typeface="Courier New" pitchFamily="49" charset="0"/>
              </a:rPr>
              <a:t>&gt; </a:t>
            </a:r>
            <a:r>
              <a:rPr lang="en-US" sz="1200" dirty="0" err="1" smtClean="0">
                <a:latin typeface="Courier New" pitchFamily="49" charset="0"/>
              </a:rPr>
              <a:t>zinc.lm</a:t>
            </a:r>
            <a:r>
              <a:rPr lang="en-US" sz="1200" dirty="0" smtClean="0">
                <a:latin typeface="Courier New" pitchFamily="49" charset="0"/>
              </a:rPr>
              <a:t> &lt;- lm(</a:t>
            </a:r>
            <a:r>
              <a:rPr lang="en-US" sz="1200" dirty="0" err="1" smtClean="0">
                <a:latin typeface="Courier New" pitchFamily="49" charset="0"/>
              </a:rPr>
              <a:t>Peak.Area</a:t>
            </a:r>
            <a:r>
              <a:rPr lang="en-US" sz="1200" dirty="0" smtClean="0">
                <a:latin typeface="Courier New" pitchFamily="49" charset="0"/>
              </a:rPr>
              <a:t> ~ </a:t>
            </a:r>
            <a:r>
              <a:rPr lang="en-US" sz="1200" dirty="0" err="1" smtClean="0">
                <a:latin typeface="Courier New" pitchFamily="49" charset="0"/>
              </a:rPr>
              <a:t>Concentration,data</a:t>
            </a:r>
            <a:r>
              <a:rPr lang="en-US" sz="1200" dirty="0" smtClean="0">
                <a:latin typeface="Courier New" pitchFamily="49" charset="0"/>
              </a:rPr>
              <a:t>=zinc)</a:t>
            </a:r>
          </a:p>
          <a:p>
            <a:r>
              <a:rPr lang="en-US" sz="1200" dirty="0" smtClean="0">
                <a:latin typeface="Courier New" pitchFamily="49" charset="0"/>
              </a:rPr>
              <a:t>&gt; summary(</a:t>
            </a:r>
            <a:r>
              <a:rPr lang="en-US" sz="1200" dirty="0" err="1" smtClean="0">
                <a:latin typeface="Courier New" pitchFamily="49" charset="0"/>
              </a:rPr>
              <a:t>zinc.lm</a:t>
            </a:r>
            <a:r>
              <a:rPr lang="en-US" sz="1200" dirty="0" smtClean="0">
                <a:latin typeface="Courier New" pitchFamily="49" charset="0"/>
              </a:rPr>
              <a:t>)</a:t>
            </a:r>
          </a:p>
          <a:p>
            <a:endParaRPr lang="en-US" sz="1200" dirty="0" smtClean="0">
              <a:latin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</a:rPr>
              <a:t>Call:</a:t>
            </a:r>
          </a:p>
          <a:p>
            <a:r>
              <a:rPr lang="en-US" sz="1200" dirty="0" smtClean="0">
                <a:latin typeface="Courier New" pitchFamily="49" charset="0"/>
              </a:rPr>
              <a:t>lm(formula = </a:t>
            </a:r>
            <a:r>
              <a:rPr lang="en-US" sz="1200" dirty="0" err="1" smtClean="0">
                <a:latin typeface="Courier New" pitchFamily="49" charset="0"/>
              </a:rPr>
              <a:t>Peak.Area</a:t>
            </a:r>
            <a:r>
              <a:rPr lang="en-US" sz="1200" dirty="0" smtClean="0">
                <a:latin typeface="Courier New" pitchFamily="49" charset="0"/>
              </a:rPr>
              <a:t> ~ Concentration, data = zinc)</a:t>
            </a:r>
          </a:p>
          <a:p>
            <a:endParaRPr lang="en-US" sz="1200" dirty="0" smtClean="0">
              <a:latin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</a:rPr>
              <a:t>Residuals:</a:t>
            </a:r>
          </a:p>
          <a:p>
            <a:r>
              <a:rPr lang="en-US" sz="1200" dirty="0" smtClean="0">
                <a:latin typeface="Courier New" pitchFamily="49" charset="0"/>
              </a:rPr>
              <a:t>      Min        1Q    Median        3Q       Max </a:t>
            </a:r>
          </a:p>
          <a:p>
            <a:r>
              <a:rPr lang="en-US" sz="1200" dirty="0" smtClean="0">
                <a:latin typeface="Courier New" pitchFamily="49" charset="0"/>
              </a:rPr>
              <a:t>-11242.22    -82.01    333.28    485.89   9353.28 </a:t>
            </a:r>
          </a:p>
          <a:p>
            <a:endParaRPr lang="en-US" sz="1200" dirty="0" smtClean="0">
              <a:latin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</a:rPr>
              <a:t>Coefficients:</a:t>
            </a:r>
          </a:p>
          <a:p>
            <a:r>
              <a:rPr lang="en-US" sz="1200" dirty="0" smtClean="0">
                <a:latin typeface="Courier New" pitchFamily="49" charset="0"/>
              </a:rPr>
              <a:t>              Estimate Std. Error t value Pr(&gt;|t|)    </a:t>
            </a:r>
          </a:p>
          <a:p>
            <a:r>
              <a:rPr lang="en-US" sz="1200" dirty="0" smtClean="0">
                <a:latin typeface="Courier New" pitchFamily="49" charset="0"/>
              </a:rPr>
              <a:t>(Intercept)   104.5429   267.1370   0.391    0.696    </a:t>
            </a:r>
          </a:p>
          <a:p>
            <a:r>
              <a:rPr lang="en-US" sz="1200" dirty="0" smtClean="0">
                <a:latin typeface="Courier New" pitchFamily="49" charset="0"/>
              </a:rPr>
              <a:t>Concentration   7.2080     0.0307 234.769   &lt;2e-16 ***</a:t>
            </a:r>
          </a:p>
          <a:p>
            <a:r>
              <a:rPr lang="en-US" sz="1200" dirty="0" smtClean="0">
                <a:latin typeface="Courier New" pitchFamily="49" charset="0"/>
              </a:rPr>
              <a:t>---</a:t>
            </a:r>
          </a:p>
          <a:p>
            <a:r>
              <a:rPr lang="en-US" sz="1200" dirty="0" err="1" smtClean="0">
                <a:latin typeface="Courier New" pitchFamily="49" charset="0"/>
              </a:rPr>
              <a:t>Signif</a:t>
            </a:r>
            <a:r>
              <a:rPr lang="en-US" sz="1200" dirty="0" smtClean="0">
                <a:latin typeface="Courier New" pitchFamily="49" charset="0"/>
              </a:rPr>
              <a:t>. codes:  0 ‘***’ 0.001 ‘**’ 0.01 ‘*’ 0.05 ‘.’ 0.1 ‘ ’ 1 </a:t>
            </a:r>
          </a:p>
          <a:p>
            <a:endParaRPr lang="en-US" sz="1200" dirty="0" smtClean="0">
              <a:latin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</a:rPr>
              <a:t>Residual standard error: 2201 on 89 degrees of freedom</a:t>
            </a:r>
          </a:p>
          <a:p>
            <a:r>
              <a:rPr lang="en-US" sz="1200" dirty="0" smtClean="0">
                <a:latin typeface="Courier New" pitchFamily="49" charset="0"/>
              </a:rPr>
              <a:t>Multiple R-squared: 0.9984,     Adjusted R-squared: 0.9984 </a:t>
            </a:r>
          </a:p>
          <a:p>
            <a:r>
              <a:rPr lang="en-US" sz="1200" dirty="0" smtClean="0">
                <a:latin typeface="Courier New" pitchFamily="49" charset="0"/>
              </a:rPr>
              <a:t>F-statistic: 5.512e+04 on 1 and 89 DF,  p-value: &lt; 2.2e-16 </a:t>
            </a:r>
          </a:p>
          <a:p>
            <a:endParaRPr lang="en-US" sz="1200" dirty="0" smtClean="0">
              <a:latin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</a:rPr>
              <a:t>&gt; plot(</a:t>
            </a:r>
            <a:r>
              <a:rPr lang="en-US" sz="1200" dirty="0" err="1" smtClean="0">
                <a:latin typeface="Courier New" pitchFamily="49" charset="0"/>
              </a:rPr>
              <a:t>zinc$Concentration,zinc$Peak.Area</a:t>
            </a:r>
            <a:r>
              <a:rPr lang="en-US" sz="1200" dirty="0" smtClean="0">
                <a:latin typeface="Courier New" pitchFamily="49" charset="0"/>
              </a:rPr>
              <a:t>)</a:t>
            </a:r>
          </a:p>
          <a:p>
            <a:r>
              <a:rPr lang="en-US" sz="1200" dirty="0" smtClean="0">
                <a:latin typeface="Courier New" pitchFamily="49" charset="0"/>
              </a:rPr>
              <a:t>&gt; </a:t>
            </a:r>
            <a:r>
              <a:rPr lang="en-US" sz="1200" dirty="0" err="1" smtClean="0">
                <a:latin typeface="Courier New" pitchFamily="49" charset="0"/>
              </a:rPr>
              <a:t>abline</a:t>
            </a:r>
            <a:r>
              <a:rPr lang="en-US" sz="1200" dirty="0" smtClean="0">
                <a:latin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</a:rPr>
              <a:t>coef</a:t>
            </a:r>
            <a:r>
              <a:rPr lang="en-US" sz="1200" dirty="0" smtClean="0">
                <a:latin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</a:rPr>
              <a:t>zinc.lm</a:t>
            </a:r>
            <a:r>
              <a:rPr lang="en-US" sz="1200" dirty="0" smtClean="0">
                <a:latin typeface="Courier New" pitchFamily="49" charset="0"/>
              </a:rPr>
              <a:t>))</a:t>
            </a:r>
          </a:p>
          <a:p>
            <a:r>
              <a:rPr lang="en-US" sz="1200" dirty="0" smtClean="0">
                <a:latin typeface="Courier New" pitchFamily="49" charset="0"/>
              </a:rPr>
              <a:t>&gt; plot(fitted(</a:t>
            </a:r>
            <a:r>
              <a:rPr lang="en-US" sz="1200" dirty="0" err="1" smtClean="0">
                <a:latin typeface="Courier New" pitchFamily="49" charset="0"/>
              </a:rPr>
              <a:t>zinc.lm</a:t>
            </a:r>
            <a:r>
              <a:rPr lang="en-US" sz="1200" dirty="0" smtClean="0">
                <a:latin typeface="Courier New" pitchFamily="49" charset="0"/>
              </a:rPr>
              <a:t>),</a:t>
            </a:r>
            <a:r>
              <a:rPr lang="en-US" sz="1200" dirty="0" err="1" smtClean="0">
                <a:latin typeface="Courier New" pitchFamily="49" charset="0"/>
              </a:rPr>
              <a:t>resid</a:t>
            </a:r>
            <a:r>
              <a:rPr lang="en-US" sz="1200" dirty="0" smtClean="0">
                <a:latin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</a:rPr>
              <a:t>zinc.lm</a:t>
            </a:r>
            <a:r>
              <a:rPr lang="en-US" sz="1200" dirty="0" smtClean="0">
                <a:latin typeface="Courier New" pitchFamily="49" charset="0"/>
              </a:rPr>
              <a:t>))</a:t>
            </a:r>
          </a:p>
          <a:p>
            <a:r>
              <a:rPr lang="en-US" sz="1200" dirty="0" smtClean="0">
                <a:latin typeface="Courier New" pitchFamily="49" charset="0"/>
              </a:rPr>
              <a:t>&gt; (1850-104.5429)/7.2080</a:t>
            </a:r>
          </a:p>
          <a:p>
            <a:r>
              <a:rPr lang="en-US" sz="1200" dirty="0" smtClean="0">
                <a:latin typeface="Courier New" pitchFamily="49" charset="0"/>
              </a:rPr>
              <a:t>[1] 242.1555</a:t>
            </a:r>
          </a:p>
        </p:txBody>
      </p:sp>
    </p:spTree>
    <p:extLst>
      <p:ext uri="{BB962C8B-B14F-4D97-AF65-F5344CB8AC3E}">
        <p14:creationId xmlns:p14="http://schemas.microsoft.com/office/powerpoint/2010/main" val="2268692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2BB0-085D-4EB7-8493-5EF408BD28D6}" type="slidenum">
              <a:rPr lang="en-US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7889" y="0"/>
            <a:ext cx="686822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504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F69-B854-4E6C-B6A1-172B3BD78AEC}" type="slidenum">
              <a:rPr lang="en-US"/>
              <a:pPr/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7889" y="0"/>
            <a:ext cx="686822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2530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BC66-7E01-47C4-8897-63D07270B7F0}" type="slidenum">
              <a:rPr lang="en-US"/>
              <a:pPr/>
              <a:t>7</a:t>
            </a:fld>
            <a:endParaRPr lang="en-US"/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362471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urier New" pitchFamily="49" charset="0"/>
              </a:rPr>
              <a:t>&gt; zinc[</a:t>
            </a:r>
            <a:r>
              <a:rPr lang="en-US" sz="1200" dirty="0" err="1" smtClean="0">
                <a:latin typeface="Courier New" pitchFamily="49" charset="0"/>
              </a:rPr>
              <a:t>zinc$Concentration</a:t>
            </a:r>
            <a:r>
              <a:rPr lang="en-US" sz="1200" dirty="0" smtClean="0">
                <a:latin typeface="Courier New" pitchFamily="49" charset="0"/>
              </a:rPr>
              <a:t>==0,]</a:t>
            </a:r>
          </a:p>
          <a:p>
            <a:r>
              <a:rPr lang="en-US" sz="1200" dirty="0" smtClean="0">
                <a:latin typeface="Courier New" pitchFamily="49" charset="0"/>
              </a:rPr>
              <a:t>  Concentration </a:t>
            </a:r>
            <a:r>
              <a:rPr lang="en-US" sz="1200" dirty="0" err="1" smtClean="0">
                <a:latin typeface="Courier New" pitchFamily="49" charset="0"/>
              </a:rPr>
              <a:t>Peak.Area</a:t>
            </a:r>
            <a:endParaRPr lang="en-US" sz="1200" dirty="0" smtClean="0">
              <a:latin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</a:rPr>
              <a:t>1             0       115</a:t>
            </a:r>
          </a:p>
          <a:p>
            <a:r>
              <a:rPr lang="en-US" sz="1200" dirty="0" smtClean="0">
                <a:latin typeface="Courier New" pitchFamily="49" charset="0"/>
              </a:rPr>
              <a:t>2             0       631</a:t>
            </a:r>
          </a:p>
          <a:p>
            <a:r>
              <a:rPr lang="en-US" sz="1200" dirty="0" smtClean="0">
                <a:latin typeface="Courier New" pitchFamily="49" charset="0"/>
              </a:rPr>
              <a:t>3             0       508</a:t>
            </a:r>
          </a:p>
          <a:p>
            <a:r>
              <a:rPr lang="en-US" sz="1200" dirty="0" smtClean="0">
                <a:latin typeface="Courier New" pitchFamily="49" charset="0"/>
              </a:rPr>
              <a:t>4             0       317</a:t>
            </a:r>
          </a:p>
          <a:p>
            <a:r>
              <a:rPr lang="en-US" sz="1200" dirty="0" smtClean="0">
                <a:latin typeface="Courier New" pitchFamily="49" charset="0"/>
              </a:rPr>
              <a:t>5             0       220</a:t>
            </a:r>
          </a:p>
          <a:p>
            <a:r>
              <a:rPr lang="en-US" sz="1200" dirty="0" smtClean="0">
                <a:latin typeface="Courier New" pitchFamily="49" charset="0"/>
              </a:rPr>
              <a:t>6             0        93</a:t>
            </a:r>
          </a:p>
          <a:p>
            <a:r>
              <a:rPr lang="en-US" sz="1200" dirty="0" smtClean="0">
                <a:latin typeface="Courier New" pitchFamily="49" charset="0"/>
              </a:rPr>
              <a:t>7             0        99</a:t>
            </a:r>
          </a:p>
          <a:p>
            <a:r>
              <a:rPr lang="en-US" sz="1200" dirty="0" smtClean="0">
                <a:latin typeface="Courier New" pitchFamily="49" charset="0"/>
              </a:rPr>
              <a:t>8             0       135</a:t>
            </a:r>
          </a:p>
          <a:p>
            <a:endParaRPr lang="en-US" sz="1200" dirty="0" smtClean="0">
              <a:latin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</a:rPr>
              <a:t>&gt; mean(zinc[</a:t>
            </a:r>
            <a:r>
              <a:rPr lang="en-US" sz="1200" dirty="0" err="1" smtClean="0">
                <a:latin typeface="Courier New" pitchFamily="49" charset="0"/>
              </a:rPr>
              <a:t>zinc$Concentration</a:t>
            </a:r>
            <a:r>
              <a:rPr lang="en-US" sz="1200" dirty="0" smtClean="0">
                <a:latin typeface="Courier New" pitchFamily="49" charset="0"/>
              </a:rPr>
              <a:t>==0,2])</a:t>
            </a:r>
          </a:p>
          <a:p>
            <a:r>
              <a:rPr lang="en-US" sz="1200" dirty="0" smtClean="0">
                <a:latin typeface="Courier New" pitchFamily="49" charset="0"/>
              </a:rPr>
              <a:t>[1] 264.75</a:t>
            </a:r>
          </a:p>
          <a:p>
            <a:endParaRPr lang="en-US" sz="1200" dirty="0" smtClean="0">
              <a:latin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</a:rPr>
              <a:t>&gt; </a:t>
            </a:r>
            <a:r>
              <a:rPr lang="en-US" sz="1200" dirty="0" err="1" smtClean="0">
                <a:latin typeface="Courier New" pitchFamily="49" charset="0"/>
              </a:rPr>
              <a:t>sd</a:t>
            </a:r>
            <a:r>
              <a:rPr lang="en-US" sz="1200" dirty="0" smtClean="0">
                <a:latin typeface="Courier New" pitchFamily="49" charset="0"/>
              </a:rPr>
              <a:t>(zinc[</a:t>
            </a:r>
            <a:r>
              <a:rPr lang="en-US" sz="1200" dirty="0" err="1" smtClean="0">
                <a:latin typeface="Courier New" pitchFamily="49" charset="0"/>
              </a:rPr>
              <a:t>zinc$Concentration</a:t>
            </a:r>
            <a:r>
              <a:rPr lang="en-US" sz="1200" dirty="0" smtClean="0">
                <a:latin typeface="Courier New" pitchFamily="49" charset="0"/>
              </a:rPr>
              <a:t>==0,2])</a:t>
            </a:r>
          </a:p>
          <a:p>
            <a:r>
              <a:rPr lang="en-US" sz="1200" dirty="0" smtClean="0">
                <a:latin typeface="Courier New" pitchFamily="49" charset="0"/>
              </a:rPr>
              <a:t>[1] 205.0343</a:t>
            </a:r>
          </a:p>
          <a:p>
            <a:endParaRPr lang="en-US" sz="1200" dirty="0" smtClean="0">
              <a:latin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</a:rPr>
              <a:t>264.75+2.326*205.3</a:t>
            </a:r>
          </a:p>
          <a:p>
            <a:r>
              <a:rPr lang="en-US" sz="1200" dirty="0">
                <a:latin typeface="Courier New" pitchFamily="49" charset="0"/>
              </a:rPr>
              <a:t>[1] </a:t>
            </a:r>
            <a:r>
              <a:rPr lang="en-US" sz="1200" dirty="0" smtClean="0">
                <a:latin typeface="Courier New" pitchFamily="49" charset="0"/>
              </a:rPr>
              <a:t>742.2778</a:t>
            </a:r>
            <a:endParaRPr lang="en-US" sz="1200" dirty="0">
              <a:latin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43400" y="1143000"/>
            <a:ext cx="444224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CL in peak area terms is 742, with </a:t>
            </a:r>
          </a:p>
          <a:p>
            <a:r>
              <a:rPr lang="en-US" sz="2000" dirty="0"/>
              <a:t>z</a:t>
            </a:r>
            <a:r>
              <a:rPr lang="en-US" sz="2000" dirty="0" smtClean="0"/>
              <a:t>ero concentration indicated at 265.</a:t>
            </a:r>
          </a:p>
          <a:p>
            <a:r>
              <a:rPr lang="en-US" sz="2000" dirty="0" smtClean="0"/>
              <a:t>The CL in </a:t>
            </a:r>
            <a:r>
              <a:rPr lang="en-US" sz="2000" dirty="0" err="1" smtClean="0"/>
              <a:t>ppt</a:t>
            </a:r>
            <a:r>
              <a:rPr lang="en-US" sz="2000" dirty="0" smtClean="0"/>
              <a:t> </a:t>
            </a:r>
            <a:r>
              <a:rPr lang="en-US" sz="2000" dirty="0"/>
              <a:t>is </a:t>
            </a:r>
            <a:endParaRPr lang="en-US" sz="2000" dirty="0" smtClean="0"/>
          </a:p>
          <a:p>
            <a:r>
              <a:rPr lang="en-US" sz="2000" dirty="0" smtClean="0"/>
              <a:t>(742 − 104.5429</a:t>
            </a:r>
            <a:r>
              <a:rPr lang="en-US" sz="2000" dirty="0"/>
              <a:t>)/</a:t>
            </a:r>
            <a:r>
              <a:rPr lang="en-US" sz="2000" dirty="0" smtClean="0"/>
              <a:t>7.2080 = 88 ppt.</a:t>
            </a:r>
          </a:p>
          <a:p>
            <a:r>
              <a:rPr lang="en-US" sz="2000" dirty="0" smtClean="0"/>
              <a:t>The MDV is 176 </a:t>
            </a:r>
            <a:r>
              <a:rPr lang="en-US" sz="2000" smtClean="0"/>
              <a:t>ppt.</a:t>
            </a:r>
          </a:p>
          <a:p>
            <a:endParaRPr lang="en-US" sz="2000" dirty="0" smtClean="0"/>
          </a:p>
          <a:p>
            <a:r>
              <a:rPr lang="en-US" sz="2000" dirty="0" smtClean="0"/>
              <a:t>No samples for true concentrations of </a:t>
            </a:r>
          </a:p>
          <a:p>
            <a:r>
              <a:rPr lang="en-US" sz="2000" dirty="0" smtClean="0"/>
              <a:t>0, 10, or 20 had peak areas above the CL.</a:t>
            </a:r>
          </a:p>
          <a:p>
            <a:r>
              <a:rPr lang="en-US" sz="2000" dirty="0" smtClean="0"/>
              <a:t>For the samples at 100ppt or above, </a:t>
            </a:r>
          </a:p>
          <a:p>
            <a:r>
              <a:rPr lang="en-US" sz="2000" dirty="0" smtClean="0"/>
              <a:t>all had peak areas above the CL of 742.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7912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summary(lm(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Peak.Area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~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Concentration,data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=zinc))</a:t>
            </a:r>
          </a:p>
          <a:p>
            <a:pPr marL="0" indent="0">
              <a:buNone/>
            </a:pP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Coefficients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Estimate Std. Error t value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(&gt;|t|)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(Intercept)   104.5429   267.1370   0.391    0.696   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Concentration   7.2080     0.0307 234.769   &lt;2e-16 ***</a:t>
            </a:r>
          </a:p>
          <a:p>
            <a:pPr marL="0" indent="0">
              <a:buNone/>
            </a:pP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ars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tapply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zinc$Peak,zinc$Conc,var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0           10           20          100          200          500         1000 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4.203907e+04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1.714762e+02 7.869524e+02 1.438745e+04 1.431810e+03 8.074238e+03 5.365478e+04 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2000         5000  10000        25000 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4.098095e+04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1.849742e+06 1.358443e+07 2.835566e+07  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concs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&lt;- unique(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zinc$Conc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fr-F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oncnums</a:t>
            </a:r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table(</a:t>
            </a:r>
            <a:r>
              <a:rPr lang="fr-F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zinc$Conc</a:t>
            </a: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fr-F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0    10    20   100   200   500  1000  2000  5000 10000 25000 </a:t>
            </a:r>
          </a:p>
          <a:p>
            <a:pPr marL="0" indent="0">
              <a:buNone/>
            </a:pPr>
            <a:r>
              <a:rPr lang="fr-F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8     7     7    11     7     7     9     7     9    10     9 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3118-333F-4C3E-AB1A-B352D1BBBE3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63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summary(lm(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Peak.Area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~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Concentration,data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=zinc))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Coefficients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Estimate Std. Error t value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(&gt;|t|)    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(Intercept)   104.5429   267.1370   0.391    0.696    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Concentration   7.2080     0.0307 234.769   &lt;2e-16 ***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tapply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zinc$Peak,zinc$Conc,var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concs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&lt;- unique(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zinc$Conc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fr-FR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concnums</a:t>
            </a:r>
            <a:r>
              <a:rPr lang="fr-FR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table(</a:t>
            </a:r>
            <a:r>
              <a:rPr lang="fr-FR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zinc$Conc</a:t>
            </a:r>
            <a:r>
              <a:rPr lang="fr-FR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 concs2 &lt;- concs^2</a:t>
            </a:r>
          </a:p>
          <a:p>
            <a:pPr marL="0" indent="0">
              <a:buNone/>
            </a:pP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var.lm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&lt;- lm(vars ~ concs2)</a:t>
            </a:r>
          </a:p>
          <a:p>
            <a:pPr marL="0" indent="0">
              <a:buNone/>
            </a:pP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rbind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vars,predict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var.lm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0          10          20       100       200        500      1000       2000    5000    </a:t>
            </a:r>
            <a:r>
              <a:rPr lang="fr-FR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vars  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42039.07    171.4762    786.9524  14387.45   1431.81   8074.238  53654.78   40980.95 </a:t>
            </a:r>
            <a:r>
              <a:rPr lang="fr-FR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1849742</a:t>
            </a:r>
          </a:p>
          <a:p>
            <a:pPr marL="0" indent="0">
              <a:buNone/>
            </a:pPr>
            <a:r>
              <a:rPr lang="fr-FR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829839.07 829843.6834 829857.5149 830300.12 831683.27 841365.323 875944.07 </a:t>
            </a:r>
            <a:r>
              <a:rPr lang="fr-FR" sz="1100" smtClean="0">
                <a:latin typeface="Courier New" panose="02070309020205020404" pitchFamily="49" charset="0"/>
                <a:cs typeface="Courier New" panose="02070309020205020404" pitchFamily="49" charset="0"/>
              </a:rPr>
              <a:t>1014259.07 1982464</a:t>
            </a:r>
            <a:endParaRPr lang="fr-FR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wt1 &lt;- 1/rep(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vars,concnums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wt2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&lt;- 1/rep(predict(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var.lm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concnums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summary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(lm(</a:t>
            </a:r>
            <a:r>
              <a:rPr lang="fr-F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Peak.Area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~ </a:t>
            </a:r>
            <a:r>
              <a:rPr lang="fr-F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Concentration,data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fr-F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zinc,weights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=wt1))</a:t>
            </a:r>
          </a:p>
          <a:p>
            <a:pPr marL="0" indent="0">
              <a:buNone/>
            </a:pPr>
            <a:endParaRPr lang="fr-FR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Coefficients:</a:t>
            </a:r>
          </a:p>
          <a:p>
            <a:pPr marL="0" indent="0">
              <a:buNone/>
            </a:pP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fr-F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Estimate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fr-F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t value Pr(&gt;|t|)    </a:t>
            </a:r>
          </a:p>
          <a:p>
            <a:pPr marL="0" indent="0">
              <a:buNone/>
            </a:pP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  333.9925    18.9250   17.65   &lt;2e-16 ***</a:t>
            </a:r>
          </a:p>
          <a:p>
            <a:pPr marL="0" indent="0">
              <a:buNone/>
            </a:pP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Concentration   7.4117     0.1103   67.21   &lt;2e-16 ***</a:t>
            </a:r>
          </a:p>
          <a:p>
            <a:pPr marL="0" indent="0">
              <a:buNone/>
            </a:pPr>
            <a:r>
              <a:rPr lang="fr-FR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summary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(lm(</a:t>
            </a:r>
            <a:r>
              <a:rPr lang="fr-F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Peak.Area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~ </a:t>
            </a:r>
            <a:r>
              <a:rPr lang="fr-F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Concentration,data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fr-F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zinc,weights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=wt2))</a:t>
            </a:r>
          </a:p>
          <a:p>
            <a:pPr marL="0" indent="0">
              <a:buNone/>
            </a:pPr>
            <a:r>
              <a:rPr lang="fr-FR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Coefficients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fr-F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Estimate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fr-F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t value Pr(&gt;|t|)    </a:t>
            </a:r>
          </a:p>
          <a:p>
            <a:pPr marL="0" indent="0">
              <a:buNone/>
            </a:pP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</a:t>
            </a: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  433.20668   91.07209   4.757 7.55e-06 ***</a:t>
            </a:r>
          </a:p>
          <a:p>
            <a:pPr marL="0" indent="0">
              <a:buNone/>
            </a:pPr>
            <a:r>
              <a:rPr lang="fr-FR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Concentration   7.06868    0.03555 198.864  &lt; 2e-16 </a:t>
            </a:r>
            <a:r>
              <a:rPr lang="fr-FR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***</a:t>
            </a:r>
            <a:endParaRPr lang="fr-FR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29,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BST 226 Statistical Methods for Bioinformatics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63118-333F-4C3E-AB1A-B352D1BBBE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3456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6197</TotalTime>
  <Words>1643</Words>
  <Application>Microsoft Office PowerPoint</Application>
  <PresentationFormat>Letter Paper (8.5x11 in)</PresentationFormat>
  <Paragraphs>283</Paragraphs>
  <Slides>22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Custom Design</vt:lpstr>
      <vt:lpstr>Flow</vt:lpstr>
      <vt:lpstr>Equation</vt:lpstr>
      <vt:lpstr>Exercise 1</vt:lpstr>
      <vt:lpstr>PowerPoint Presentation</vt:lpstr>
      <vt:lpstr>Exercise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Exercise 3</vt:lpstr>
      <vt:lpstr>PowerPoint Presentation</vt:lpstr>
      <vt:lpstr>PowerPoint Presentation</vt:lpstr>
      <vt:lpstr>PowerPoint Presentation</vt:lpstr>
      <vt:lpstr>Calibration Results</vt:lpstr>
      <vt:lpstr>PowerPoint Presentation</vt:lpstr>
      <vt:lpstr>Exercise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Multidisciplinary COllaboration:  Why and How?</dc:title>
  <dc:creator>David M. Rocke</dc:creator>
  <cp:lastModifiedBy>David Rocke</cp:lastModifiedBy>
  <cp:revision>104</cp:revision>
  <cp:lastPrinted>1998-10-01T03:37:39Z</cp:lastPrinted>
  <dcterms:created xsi:type="dcterms:W3CDTF">1998-09-24T18:03:49Z</dcterms:created>
  <dcterms:modified xsi:type="dcterms:W3CDTF">2014-01-29T02:09:40Z</dcterms:modified>
</cp:coreProperties>
</file>